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4" r:id="rId1"/>
  </p:sldMasterIdLst>
  <p:sldIdLst>
    <p:sldId id="256" r:id="rId2"/>
    <p:sldId id="260" r:id="rId3"/>
    <p:sldId id="258" r:id="rId4"/>
    <p:sldId id="266" r:id="rId5"/>
    <p:sldId id="257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8" d="100"/>
          <a:sy n="78" d="100"/>
        </p:scale>
        <p:origin x="1594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B345BD-2331-3911-FA15-D8AD9667C6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E3B7A57-1B85-8071-90AD-D1FF7D72EE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A07D7C7-F92E-C0AA-8823-F477EDEB2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E44BED4-20EE-338E-51FF-41652B444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493BAA0-AE91-5C83-4317-FC283BAF0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606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B5672B9-DC88-3F47-75E6-3CEE5DB2E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06A01F5-2171-FCCA-C3A1-A4C85007FA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8B35AEA-95E8-73AB-49DC-0854BD1DA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A1F0CFE-6E3C-3FED-A6DF-DE04D84E8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C441732-6ABB-9799-18AA-72A7B715E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990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892328A5-CCB4-1212-A3DE-CF112FC4A2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CBF0B5F-6CDF-21E2-22D6-9C091B625A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BC47BB7-F719-F532-B6B3-CEEDD750C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74B96A8-7989-B35E-C0B7-F63A1DEE5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F9AED78-D892-2669-19BD-604BE25EB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6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492D77F-3F12-1F4C-2772-CBE709B14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6236272-A8C8-457B-A530-D6E5BAACB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44E8950-90A1-FA59-72B0-9A3651B02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ABD4C21-0617-327B-165D-2A2B58313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1F96C92-0769-863E-06A9-50C4969A2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258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746A539-75EF-6FCE-EF04-91766C406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D49D485-34D7-F2CD-54DB-E2EEF59C3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19C64F7-A0E3-BE6E-590E-10A23DF4B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03A5214-4B02-05E4-25D3-D428FC165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57BDE92-0D7D-E60F-6151-648EB08C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9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58CDB4B-4B0E-2DF5-A4E2-1A0F24CB6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72CBE0E-CC3A-804B-B7DA-B1E467C65F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81E32258-1D4B-8EF1-E235-D188A85EC0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90E1B0C-C373-8B93-2A7C-31DD8AE3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F9FCBC6-D4CD-D5CC-5507-F2A8AF007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46F300D-0EAC-3B28-C36E-260F1E2EA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05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2574B7D-5777-DF3F-1EB6-AC4B365D4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1DD8ABA-3990-AB15-6994-4DC19DAB71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921795E-F365-6B4F-6329-C85C7E87FB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2E5BCF6-C851-FD7D-F3EE-52464D8998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E00D2CD-7109-E574-2379-D7B3D812B7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04E99D04-7C6D-C888-6A5C-94009B6E8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9377BD28-0850-C0BE-C0B2-8E6FFD1E6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3C8AB2E7-BAB3-BF65-B97C-7C05F9148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372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405B735-9E41-CEAC-943D-BBA4A3D6B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9B61E47F-2BC9-EBC8-A353-0E568447D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82AE290B-5C32-45AC-35EF-1EE348BA9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4DADEA3E-47B7-F4A8-9247-6EA295E4F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235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B15107C5-4C2E-FDFE-CFD7-36C4C2CC2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91DAC888-CDCC-C788-C1C8-5D600FC5E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46013533-1709-AEFF-937E-E5F99D774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02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649F084-40D0-F49F-9623-A3E4ED0F3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369F3FC-3C4B-323E-8C08-B97CA0B7C8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A0E941A-9C68-E733-1CBD-352356FF04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2B05CB0-AE9C-747A-CC7C-CA70B0E2D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5479CCF4-18EA-2C5B-AE40-2DD70652E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24E6EA1-90AF-71C5-AB2D-170F15E2A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534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77FA04D-6636-1B68-12EA-4A6299401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A8D6028-5344-46E2-C17B-68694A98A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E2971F6-CF31-C931-4159-BE9DD9E39B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8B457A7A-988D-1D09-43EE-B6B9B6D89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D8B4EE7-29FF-93D6-5E9A-B710FD316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67B0097-E414-4F6C-BFA3-833711B8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909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C7DE28C6-30BB-8CF7-A472-9481D55A5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024C1C-E810-7DE3-23EA-43D76DE666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4B8B879-93BB-97C1-2BE2-CE7B27F33E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F3F30F9-77E9-666B-4AA4-12A4AE8D7D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47FABE6-0DF5-E36B-209B-8DBB56F35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81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379" y="683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XIII Traditional Scientific Conference</a:t>
            </a:r>
          </a:p>
          <a:p>
            <a:pPr algn="ctr"/>
            <a:r>
              <a:rPr lang="en-US" dirty="0"/>
              <a:t>NEW ECONOMY 2025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9379" y="1990144"/>
            <a:ext cx="8394674" cy="2877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defRPr sz="1800"/>
            </a:pPr>
            <a:r>
              <a:rPr lang="en-US" dirty="0"/>
              <a:t>May 23, 2025 | Sofia, Bulgaria</a:t>
            </a:r>
          </a:p>
          <a:p>
            <a:pPr algn="ctr">
              <a:spcBef>
                <a:spcPts val="1000"/>
              </a:spcBef>
              <a:defRPr sz="1800"/>
            </a:pPr>
            <a:endParaRPr lang="en-US" b="1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ctr">
              <a:spcBef>
                <a:spcPts val="1000"/>
              </a:spcBef>
              <a:defRPr sz="1800"/>
            </a:pPr>
            <a:r>
              <a:rPr lang="en-US" b="1" i="0" dirty="0">
                <a:solidFill>
                  <a:srgbClr val="333333"/>
                </a:solidFill>
                <a:effectLst/>
                <a:latin typeface="Helvetica Neue"/>
              </a:rPr>
              <a:t>Breaking the Middle-Income Trap: </a:t>
            </a:r>
          </a:p>
          <a:p>
            <a:pPr algn="ctr">
              <a:spcBef>
                <a:spcPts val="1000"/>
              </a:spcBef>
              <a:defRPr sz="1800"/>
            </a:pPr>
            <a:r>
              <a:rPr lang="en-US" b="1" i="0" dirty="0">
                <a:solidFill>
                  <a:srgbClr val="333333"/>
                </a:solidFill>
                <a:effectLst/>
                <a:latin typeface="Helvetica Neue"/>
              </a:rPr>
              <a:t>The Role of Innovation in Economic Transformation of Developing Countries</a:t>
            </a:r>
          </a:p>
          <a:p>
            <a:pPr algn="ctr">
              <a:defRPr sz="1800" b="1"/>
            </a:pPr>
            <a:endParaRPr lang="en-US" dirty="0"/>
          </a:p>
          <a:p>
            <a:pPr algn="ctr">
              <a:defRPr sz="1800" b="1"/>
            </a:pPr>
            <a:r>
              <a:rPr lang="en-US" dirty="0"/>
              <a:t>Assoc. Prof. Dr. Semra BOĞA</a:t>
            </a:r>
          </a:p>
          <a:p>
            <a:pPr algn="ctr">
              <a:defRPr sz="1600"/>
            </a:pPr>
            <a:r>
              <a:rPr lang="en-US" dirty="0"/>
              <a:t>Department of Economics, Doğuş University, Istanbul, Türkiye</a:t>
            </a:r>
          </a:p>
          <a:p>
            <a:pPr algn="ctr">
              <a:defRPr sz="1400" i="1">
                <a:solidFill>
                  <a:srgbClr val="0066CC"/>
                </a:solidFill>
              </a:defRPr>
            </a:pPr>
            <a:r>
              <a:rPr lang="en-US" dirty="0"/>
              <a:t>semraboga@dogus.edu.tr</a:t>
            </a:r>
          </a:p>
        </p:txBody>
      </p:sp>
      <p:pic>
        <p:nvPicPr>
          <p:cNvPr id="13" name="Resim 12" descr="yazı tipi, logo, grafik, marka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F17F1F88-3576-6A17-5426-739BE462E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660" y="5221594"/>
            <a:ext cx="2034537" cy="953206"/>
          </a:xfrm>
          <a:prstGeom prst="rect">
            <a:avLst/>
          </a:prstGeom>
        </p:spPr>
      </p:pic>
      <p:pic>
        <p:nvPicPr>
          <p:cNvPr id="15" name="Resim 14" descr="metin, yazı tipi, ekran görüntüsü, meneviş mavis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7C7ED83E-C5D8-1DE2-EFD3-7D5466B1CD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253" y="5299736"/>
            <a:ext cx="2135155" cy="875064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4AA0F91-0E89-EC63-6367-AA6AD397CD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42802" y="5045423"/>
            <a:ext cx="1629590" cy="12938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BD12738-77C6-1BC1-81E8-C93B77CE1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THANK YOU…</a:t>
            </a:r>
          </a:p>
        </p:txBody>
      </p:sp>
    </p:spTree>
    <p:extLst>
      <p:ext uri="{BB962C8B-B14F-4D97-AF65-F5344CB8AC3E}">
        <p14:creationId xmlns:p14="http://schemas.microsoft.com/office/powerpoint/2010/main" val="2157492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48BCB-5202-BF14-DFCE-5BA666FD2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CF525-9B6E-A48A-F051-CB80D67A7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379" y="683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Similar Beginnings, Different Destinies</a:t>
            </a:r>
            <a:r>
              <a:rPr lang="tr-TR" dirty="0"/>
              <a:t>…</a:t>
            </a:r>
            <a:endParaRPr lang="en-US" dirty="0"/>
          </a:p>
        </p:txBody>
      </p:sp>
      <p:pic>
        <p:nvPicPr>
          <p:cNvPr id="5" name="Resim 4" descr="metin, ekran görüntüsü, öykü gelişim çizgisi; kumpas; grafiğini çıkarma, çizg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D414F3B5-C5EA-A83E-66C8-1009EF452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62" y="1670557"/>
            <a:ext cx="8996882" cy="479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269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459D24-86F4-1707-CDBD-D903A55E9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4BA9E-A72F-B173-CAED-CB513F6FB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927" y="643453"/>
            <a:ext cx="8142051" cy="825424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What is the Middle-Income Trap</a:t>
            </a:r>
            <a:r>
              <a:rPr lang="tr-TR" sz="3600" dirty="0"/>
              <a:t>?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ED69A6-3E3E-A89B-E0A7-B4B3DD3253FF}"/>
              </a:ext>
            </a:extLst>
          </p:cNvPr>
          <p:cNvSpPr txBox="1"/>
          <p:nvPr/>
        </p:nvSpPr>
        <p:spPr>
          <a:xfrm>
            <a:off x="885217" y="1564244"/>
            <a:ext cx="7380818" cy="2970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 sz="1800"/>
            </a:pPr>
            <a:r>
              <a:rPr lang="en-US" b="1" dirty="0"/>
              <a:t>The middle-income trap</a:t>
            </a:r>
            <a:r>
              <a:rPr lang="en-US" dirty="0"/>
              <a:t> refers to a situation where a country's growth slows after reaching middle-income levels, making it unable to transition to high-income status due to rising costs and declining competitiveness.</a:t>
            </a:r>
            <a:endParaRPr lang="tr-TR" dirty="0"/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 sz="1800"/>
            </a:pPr>
            <a:endParaRPr lang="tr-TR" dirty="0"/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 sz="1800"/>
            </a:pPr>
            <a:r>
              <a:rPr lang="en-US" dirty="0"/>
              <a:t>A country is considered in the middle-income trap if its GDP per capita stays between </a:t>
            </a:r>
            <a:r>
              <a:rPr lang="en-US" b="1" dirty="0"/>
              <a:t>~$4,000 and ~$13,000</a:t>
            </a:r>
            <a:r>
              <a:rPr lang="en-US" dirty="0"/>
              <a:t> (constant 2017 USD or PPP) for decades without transitioning to sustained high-income growth.</a:t>
            </a:r>
            <a:endParaRPr lang="tr-TR" dirty="0"/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 sz="1800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51560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901B81-FF46-4249-9FE3-50F5BD72C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372F4-8DC8-32F3-3DA9-57A031D79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927" y="643453"/>
            <a:ext cx="8142051" cy="82542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Wh</a:t>
            </a:r>
            <a:r>
              <a:rPr lang="tr-TR" sz="3600" b="1" dirty="0"/>
              <a:t>y it </a:t>
            </a:r>
            <a:r>
              <a:rPr lang="tr-TR" sz="3600" b="1" dirty="0" err="1"/>
              <a:t>Matters</a:t>
            </a:r>
            <a:r>
              <a:rPr lang="tr-TR" sz="3600" b="1" dirty="0"/>
              <a:t>?</a:t>
            </a:r>
            <a:endParaRPr lang="en-US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07067A-C048-B4B7-6F80-DE49D6850731}"/>
              </a:ext>
            </a:extLst>
          </p:cNvPr>
          <p:cNvSpPr txBox="1"/>
          <p:nvPr/>
        </p:nvSpPr>
        <p:spPr>
          <a:xfrm>
            <a:off x="885217" y="1564244"/>
            <a:ext cx="7380818" cy="2970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 sz="1800"/>
            </a:pPr>
            <a:r>
              <a:rPr lang="en-US" b="1" dirty="0"/>
              <a:t>The middle-income trap</a:t>
            </a:r>
            <a:r>
              <a:rPr lang="en-US" dirty="0"/>
              <a:t> refers to a situation where a country's growth slows after reaching middle-income levels, making it unable to transition to high-income status due to rising costs and declining competitiveness.</a:t>
            </a:r>
            <a:endParaRPr lang="tr-TR" dirty="0"/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 sz="1800"/>
            </a:pPr>
            <a:endParaRPr lang="tr-TR" dirty="0"/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 sz="1800"/>
            </a:pPr>
            <a:r>
              <a:rPr lang="en-US" dirty="0"/>
              <a:t>A country is considered in the middle-income trap if its GDP per capita stays between </a:t>
            </a:r>
            <a:r>
              <a:rPr lang="en-US" b="1" dirty="0"/>
              <a:t>~$4,000 and ~$13,000</a:t>
            </a:r>
            <a:r>
              <a:rPr lang="en-US" dirty="0"/>
              <a:t> (constant 2017 USD or PPP) for decades without transitioning to sustained high-income growth.</a:t>
            </a:r>
            <a:endParaRPr lang="tr-TR" dirty="0"/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 sz="1800"/>
            </a:pPr>
            <a:endParaRPr lang="tr-TR" dirty="0"/>
          </a:p>
        </p:txBody>
      </p:sp>
      <p:pic>
        <p:nvPicPr>
          <p:cNvPr id="5" name="Resim 4" descr="metin, ekran görüntüsü, yazı tipi,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C564C0C-6C6C-7955-981A-61B0B5058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65" y="1373222"/>
            <a:ext cx="8750321" cy="583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20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C3DBABA-1308-6FBB-D83F-CF222F8E7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646" y="647228"/>
            <a:ext cx="7886700" cy="1325563"/>
          </a:xfrm>
        </p:spPr>
        <p:txBody>
          <a:bodyPr>
            <a:normAutofit fontScale="90000"/>
          </a:bodyPr>
          <a:lstStyle/>
          <a:p>
            <a:br>
              <a:rPr lang="tr-TR" i="1" dirty="0"/>
            </a:br>
            <a:r>
              <a:rPr lang="tr-TR" b="1" i="1" dirty="0"/>
              <a:t>How </a:t>
            </a:r>
            <a:r>
              <a:rPr lang="tr-TR" b="1" i="1" dirty="0" err="1"/>
              <a:t>to</a:t>
            </a:r>
            <a:r>
              <a:rPr lang="tr-TR" b="1" i="1" dirty="0"/>
              <a:t> </a:t>
            </a:r>
            <a:r>
              <a:rPr lang="tr-TR" b="1" i="1" dirty="0" err="1"/>
              <a:t>escape</a:t>
            </a:r>
            <a:r>
              <a:rPr lang="tr-TR" b="1" i="1" dirty="0"/>
              <a:t> </a:t>
            </a:r>
            <a:r>
              <a:rPr lang="tr-TR" b="1" i="1" dirty="0" err="1"/>
              <a:t>the</a:t>
            </a:r>
            <a:r>
              <a:rPr lang="tr-TR" b="1" i="1" dirty="0"/>
              <a:t> trap???</a:t>
            </a:r>
            <a:br>
              <a:rPr lang="tr-TR" i="1" dirty="0"/>
            </a:br>
            <a:br>
              <a:rPr lang="tr-TR" i="1" dirty="0"/>
            </a:br>
            <a:r>
              <a:rPr lang="en-US" sz="2700" i="1" dirty="0"/>
              <a:t>For escaping middle income trap, timely decisions and strategies are needed to graduate to innovation economy</a:t>
            </a:r>
            <a:r>
              <a:rPr lang="tr-TR" sz="2700" i="1" dirty="0"/>
              <a:t>…</a:t>
            </a:r>
          </a:p>
        </p:txBody>
      </p:sp>
      <p:pic>
        <p:nvPicPr>
          <p:cNvPr id="4" name="Resim 3" descr="metin, ekran görüntüsü, yazı tipi, çizg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3FBE0479-7598-CE13-F46B-E44C66DEF5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716"/>
          <a:stretch/>
        </p:blipFill>
        <p:spPr>
          <a:xfrm>
            <a:off x="2243341" y="2439144"/>
            <a:ext cx="4657317" cy="3991988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75517588-BC6D-ED5C-D99F-8846293D3219}"/>
              </a:ext>
            </a:extLst>
          </p:cNvPr>
          <p:cNvSpPr txBox="1"/>
          <p:nvPr/>
        </p:nvSpPr>
        <p:spPr>
          <a:xfrm rot="16200000">
            <a:off x="1449758" y="4265861"/>
            <a:ext cx="12486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Income</a:t>
            </a:r>
            <a:r>
              <a:rPr lang="tr-TR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level</a:t>
            </a:r>
            <a:endParaRPr lang="tr-TR" sz="16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473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E0255-DEC5-FA9F-88CD-0B4ABB079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BAC02A7-A7DC-BF61-94C7-737F945C7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731" y="151117"/>
            <a:ext cx="7886700" cy="1325563"/>
          </a:xfrm>
        </p:spPr>
        <p:txBody>
          <a:bodyPr>
            <a:normAutofit fontScale="90000"/>
          </a:bodyPr>
          <a:lstStyle/>
          <a:p>
            <a:br>
              <a:rPr lang="tr-TR" i="1" dirty="0"/>
            </a:br>
            <a:r>
              <a:rPr lang="tr-TR" b="1" i="1" dirty="0"/>
              <a:t>How </a:t>
            </a:r>
            <a:r>
              <a:rPr lang="tr-TR" b="1" i="1" dirty="0" err="1"/>
              <a:t>to</a:t>
            </a:r>
            <a:r>
              <a:rPr lang="tr-TR" b="1" i="1" dirty="0"/>
              <a:t> </a:t>
            </a:r>
            <a:r>
              <a:rPr lang="tr-TR" b="1" i="1" dirty="0" err="1"/>
              <a:t>escape</a:t>
            </a:r>
            <a:r>
              <a:rPr lang="tr-TR" b="1" i="1" dirty="0"/>
              <a:t> </a:t>
            </a:r>
            <a:r>
              <a:rPr lang="tr-TR" b="1" i="1" dirty="0" err="1"/>
              <a:t>the</a:t>
            </a:r>
            <a:r>
              <a:rPr lang="tr-TR" b="1" i="1" dirty="0"/>
              <a:t> trap???</a:t>
            </a:r>
            <a:br>
              <a:rPr lang="tr-TR" i="1" dirty="0"/>
            </a:br>
            <a:endParaRPr lang="tr-TR" sz="2700" i="1" dirty="0"/>
          </a:p>
        </p:txBody>
      </p:sp>
      <p:pic>
        <p:nvPicPr>
          <p:cNvPr id="6" name="Resim 5" descr="metin, ekran görüntüsü, yazı tip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984CBE41-8DAA-71E8-BB22-8C1D6F073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699" y="1298304"/>
            <a:ext cx="6974732" cy="464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06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32CCC-7D61-FC6E-6CE1-CB9F73EA6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23112F4-9193-E424-B381-D88B45E4E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731" y="151117"/>
            <a:ext cx="7886700" cy="1325563"/>
          </a:xfrm>
        </p:spPr>
        <p:txBody>
          <a:bodyPr>
            <a:normAutofit fontScale="90000"/>
          </a:bodyPr>
          <a:lstStyle/>
          <a:p>
            <a:br>
              <a:rPr lang="tr-TR" i="1" dirty="0"/>
            </a:br>
            <a:r>
              <a:rPr lang="tr-TR" b="1" i="1" dirty="0"/>
              <a:t>How </a:t>
            </a:r>
            <a:r>
              <a:rPr lang="tr-TR" b="1" i="1" dirty="0" err="1"/>
              <a:t>to</a:t>
            </a:r>
            <a:r>
              <a:rPr lang="tr-TR" b="1" i="1" dirty="0"/>
              <a:t> </a:t>
            </a:r>
            <a:r>
              <a:rPr lang="tr-TR" b="1" i="1" dirty="0" err="1"/>
              <a:t>escape</a:t>
            </a:r>
            <a:r>
              <a:rPr lang="tr-TR" b="1" i="1" dirty="0"/>
              <a:t> </a:t>
            </a:r>
            <a:r>
              <a:rPr lang="tr-TR" b="1" i="1" dirty="0" err="1"/>
              <a:t>the</a:t>
            </a:r>
            <a:r>
              <a:rPr lang="tr-TR" b="1" i="1" dirty="0"/>
              <a:t> trap???</a:t>
            </a:r>
            <a:br>
              <a:rPr lang="tr-TR" i="1" dirty="0"/>
            </a:br>
            <a:endParaRPr lang="tr-TR" sz="2700" i="1" dirty="0"/>
          </a:p>
        </p:txBody>
      </p:sp>
      <p:pic>
        <p:nvPicPr>
          <p:cNvPr id="4" name="Resim 3" descr="metin, ekran görüntüsü, yazı tip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0EB7F2FE-4058-4084-5CA6-C2C51008D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455" y="1162307"/>
            <a:ext cx="4396902" cy="554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122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AA977-05D6-C36E-3A43-E7878AE97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6E7EF49-76BC-B33E-05E3-2ECDDBA4A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731" y="151117"/>
            <a:ext cx="7886700" cy="1325563"/>
          </a:xfrm>
        </p:spPr>
        <p:txBody>
          <a:bodyPr>
            <a:normAutofit fontScale="90000"/>
          </a:bodyPr>
          <a:lstStyle/>
          <a:p>
            <a:br>
              <a:rPr lang="tr-TR" i="1" dirty="0"/>
            </a:br>
            <a:r>
              <a:rPr lang="tr-TR" b="1" i="1" dirty="0"/>
              <a:t>How </a:t>
            </a:r>
            <a:r>
              <a:rPr lang="tr-TR" b="1" i="1" dirty="0" err="1"/>
              <a:t>to</a:t>
            </a:r>
            <a:r>
              <a:rPr lang="tr-TR" b="1" i="1" dirty="0"/>
              <a:t> </a:t>
            </a:r>
            <a:r>
              <a:rPr lang="tr-TR" b="1" i="1" dirty="0" err="1"/>
              <a:t>escape</a:t>
            </a:r>
            <a:r>
              <a:rPr lang="tr-TR" b="1" i="1" dirty="0"/>
              <a:t> </a:t>
            </a:r>
            <a:r>
              <a:rPr lang="tr-TR" b="1" i="1" dirty="0" err="1"/>
              <a:t>the</a:t>
            </a:r>
            <a:r>
              <a:rPr lang="tr-TR" b="1" i="1" dirty="0"/>
              <a:t> trap???</a:t>
            </a:r>
            <a:br>
              <a:rPr lang="tr-TR" i="1" dirty="0"/>
            </a:br>
            <a:endParaRPr lang="tr-TR" sz="2700" i="1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A6ECEB18-079E-C827-E2A7-4AEF9B31F3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463" y="1123545"/>
            <a:ext cx="4075889" cy="557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84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CA707-FE7A-DDD0-5BF3-D4E4D3754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5C5C061-23F0-D707-90F4-C28140D9F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71" y="734777"/>
            <a:ext cx="7886700" cy="1325563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br>
              <a:rPr lang="tr-TR" i="1" dirty="0"/>
            </a:br>
            <a:br>
              <a:rPr lang="tr-TR" i="1" dirty="0"/>
            </a:br>
            <a:br>
              <a:rPr lang="tr-TR" i="1" dirty="0"/>
            </a:br>
            <a:br>
              <a:rPr lang="tr-TR" i="1" dirty="0"/>
            </a:br>
            <a:br>
              <a:rPr lang="tr-TR" i="1" dirty="0"/>
            </a:br>
            <a:br>
              <a:rPr lang="tr-TR" i="1" dirty="0"/>
            </a:br>
            <a:br>
              <a:rPr lang="tr-TR" i="1" dirty="0"/>
            </a:br>
            <a:br>
              <a:rPr lang="tr-TR" i="1" dirty="0"/>
            </a:br>
            <a:br>
              <a:rPr lang="tr-TR" i="1" dirty="0"/>
            </a:br>
            <a:br>
              <a:rPr lang="tr-TR" i="1" dirty="0"/>
            </a:br>
            <a:r>
              <a:rPr lang="tr-TR" b="1" i="1" dirty="0" err="1"/>
              <a:t>Concluding</a:t>
            </a:r>
            <a:r>
              <a:rPr lang="tr-TR" b="1" i="1" dirty="0"/>
              <a:t> </a:t>
            </a:r>
            <a:r>
              <a:rPr lang="tr-TR" b="1" i="1" dirty="0" err="1"/>
              <a:t>Remarks</a:t>
            </a:r>
            <a:r>
              <a:rPr lang="tr-TR" b="1" i="1" dirty="0"/>
              <a:t>…</a:t>
            </a:r>
            <a:br>
              <a:rPr lang="tr-TR" i="1" dirty="0"/>
            </a:br>
            <a:br>
              <a:rPr lang="tr-TR" i="1" dirty="0"/>
            </a:br>
            <a:r>
              <a:rPr lang="en-US" sz="2300" i="1" dirty="0">
                <a:solidFill>
                  <a:srgbClr val="FF0000"/>
                </a:solidFill>
              </a:rPr>
              <a:t>“The middle-income trap is not a destiny. It is a warning — and an opportunity.”</a:t>
            </a:r>
            <a:br>
              <a:rPr lang="tr-TR" sz="2300" i="1" dirty="0">
                <a:solidFill>
                  <a:srgbClr val="FF0000"/>
                </a:solidFill>
              </a:rPr>
            </a:br>
            <a:br>
              <a:rPr lang="tr-TR" sz="2300" dirty="0"/>
            </a:br>
            <a:r>
              <a:rPr lang="tr-TR" sz="2300" dirty="0"/>
              <a:t>E</a:t>
            </a:r>
            <a:r>
              <a:rPr lang="en-US" sz="2300" dirty="0"/>
              <a:t>scaping the middle-income trap is not a matter of luck — it is a matter of strategy, innovation, and sustained institutional commitment. </a:t>
            </a:r>
            <a:br>
              <a:rPr lang="tr-TR" sz="2300" dirty="0"/>
            </a:br>
            <a:br>
              <a:rPr lang="tr-TR" sz="2300" dirty="0"/>
            </a:br>
            <a:r>
              <a:rPr lang="en-US" sz="2300" dirty="0"/>
              <a:t>Sustained growth requires timely transitions from investment to infusion and ultimately to innovation—reflecting the World Bank’s 3I strategy as a dynamic framework for escaping the middle-income trap</a:t>
            </a:r>
            <a:br>
              <a:rPr lang="tr-TR" sz="2300" dirty="0"/>
            </a:br>
            <a:br>
              <a:rPr lang="tr-TR" sz="2300" dirty="0"/>
            </a:br>
            <a:r>
              <a:rPr lang="en-US" sz="2300" dirty="0"/>
              <a:t>Countries like South Korea, Taiwan, and Estonia did not simply grow — they transformed.</a:t>
            </a:r>
            <a:br>
              <a:rPr lang="tr-TR" sz="2300" dirty="0"/>
            </a:br>
            <a:br>
              <a:rPr lang="tr-TR" sz="2300" dirty="0"/>
            </a:br>
            <a:r>
              <a:rPr lang="en-US" sz="2300" dirty="0"/>
              <a:t>They invested in R&amp;D, reformed education, built innovation ecosystems, and empowered both the state and the market to collaborate.</a:t>
            </a:r>
            <a:endParaRPr lang="tr-TR" sz="2300" dirty="0"/>
          </a:p>
        </p:txBody>
      </p:sp>
    </p:spTree>
    <p:extLst>
      <p:ext uri="{BB962C8B-B14F-4D97-AF65-F5344CB8AC3E}">
        <p14:creationId xmlns:p14="http://schemas.microsoft.com/office/powerpoint/2010/main" val="4160598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7942</TotalTime>
  <Words>404</Words>
  <Application>Microsoft Office PowerPoint</Application>
  <PresentationFormat>Ekran Gösterisi (4:3)</PresentationFormat>
  <Paragraphs>26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7" baseType="lpstr">
      <vt:lpstr>Aptos</vt:lpstr>
      <vt:lpstr>Aptos Display</vt:lpstr>
      <vt:lpstr>Arial</vt:lpstr>
      <vt:lpstr>Calibri</vt:lpstr>
      <vt:lpstr>Helvetica Neue</vt:lpstr>
      <vt:lpstr>Wingdings</vt:lpstr>
      <vt:lpstr>Office Teması</vt:lpstr>
      <vt:lpstr>XIII Traditional Scientific Conference NEW ECONOMY 2025</vt:lpstr>
      <vt:lpstr>Similar Beginnings, Different Destinies…</vt:lpstr>
      <vt:lpstr>What is the Middle-Income Trap?</vt:lpstr>
      <vt:lpstr>Why it Matters?</vt:lpstr>
      <vt:lpstr> How to escape the trap???  For escaping middle income trap, timely decisions and strategies are needed to graduate to innovation economy…</vt:lpstr>
      <vt:lpstr> How to escape the trap??? </vt:lpstr>
      <vt:lpstr> How to escape the trap??? </vt:lpstr>
      <vt:lpstr> How to escape the trap??? </vt:lpstr>
      <vt:lpstr>          Concluding Remarks…  “The middle-income trap is not a destiny. It is a warning — and an opportunity.”  Escaping the middle-income trap is not a matter of luck — it is a matter of strategy, innovation, and sustained institutional commitment.   Sustained growth requires timely transitions from investment to infusion and ultimately to innovation—reflecting the World Bank’s 3I strategy as a dynamic framework for escaping the middle-income trap  Countries like South Korea, Taiwan, and Estonia did not simply grow — they transformed.  They invested in R&amp;D, reformed education, built innovation ecosystems, and empowered both the state and the market to collaborate.</vt:lpstr>
      <vt:lpstr>THANK YOU…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Semra BOĞA</dc:creator>
  <cp:keywords/>
  <dc:description>generated using python-pptx</dc:description>
  <cp:lastModifiedBy>Semra BOĞA</cp:lastModifiedBy>
  <cp:revision>38</cp:revision>
  <dcterms:created xsi:type="dcterms:W3CDTF">2013-01-27T09:14:16Z</dcterms:created>
  <dcterms:modified xsi:type="dcterms:W3CDTF">2025-05-22T18:03:11Z</dcterms:modified>
  <cp:category/>
</cp:coreProperties>
</file>